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6" r:id="rId1"/>
  </p:sldMasterIdLst>
  <p:notesMasterIdLst>
    <p:notesMasterId r:id="rId27"/>
  </p:notesMasterIdLst>
  <p:sldIdLst>
    <p:sldId id="256" r:id="rId2"/>
    <p:sldId id="278" r:id="rId3"/>
    <p:sldId id="257" r:id="rId4"/>
    <p:sldId id="259" r:id="rId5"/>
    <p:sldId id="258" r:id="rId6"/>
    <p:sldId id="260" r:id="rId7"/>
    <p:sldId id="261" r:id="rId8"/>
    <p:sldId id="263" r:id="rId9"/>
    <p:sldId id="265" r:id="rId10"/>
    <p:sldId id="271" r:id="rId11"/>
    <p:sldId id="272" r:id="rId12"/>
    <p:sldId id="264" r:id="rId13"/>
    <p:sldId id="279" r:id="rId14"/>
    <p:sldId id="280" r:id="rId15"/>
    <p:sldId id="266" r:id="rId16"/>
    <p:sldId id="274" r:id="rId17"/>
    <p:sldId id="273" r:id="rId18"/>
    <p:sldId id="262" r:id="rId19"/>
    <p:sldId id="267" r:id="rId20"/>
    <p:sldId id="268" r:id="rId21"/>
    <p:sldId id="269" r:id="rId22"/>
    <p:sldId id="275" r:id="rId23"/>
    <p:sldId id="277" r:id="rId24"/>
    <p:sldId id="276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1" Type="http://schemas.openxmlformats.org/officeDocument/2006/relationships/slide" Target="slides/slide20.xml"/><Relationship Id="rId3" Type="http://schemas.openxmlformats.org/officeDocument/2006/relationships/slide" Target="slides/slide2.xml"/><Relationship Id="rId34" Type="http://schemas.openxmlformats.org/officeDocument/2006/relationships/customXml" Target="../customXml/item2.xml"/><Relationship Id="rId25" Type="http://schemas.openxmlformats.org/officeDocument/2006/relationships/slide" Target="slides/slide2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7" Type="http://schemas.openxmlformats.org/officeDocument/2006/relationships/slide" Target="slides/slide6.xml"/><Relationship Id="rId33" Type="http://schemas.openxmlformats.org/officeDocument/2006/relationships/customXml" Target="../customXml/item1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printerSettings" Target="printerSettings/printerSettings1.bin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3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9" Type="http://schemas.openxmlformats.org/officeDocument/2006/relationships/slide" Target="slides/slide8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EA81E-B7C0-468C-89E6-02756BCE0A6B}" type="datetimeFigureOut">
              <a:rPr lang="en-US" smtClean="0"/>
              <a:t>8/29/17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FB520-BC56-4E74-8426-6E194D58C9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32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91CB2E5-FC5A-42B2-92EA-35231B499D44}" type="datetime1">
              <a:rPr lang="en-US" smtClean="0"/>
              <a:t>8/29/17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A4BD9-6210-4A01-A72F-4B866AADA6F1}" type="datetime1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E386-1135-491D-9197-9C0AD1D4A305}" type="datetime1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726E3-6C72-44A3-BCA1-BEFAF353CFDF}" type="datetime1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FEE3-19CC-4276-AD6A-09E6ACFF400F}" type="datetime1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C2579-F40E-4BC5-B551-D4AEF41A8C13}" type="datetime1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8327-96AC-4D69-8843-3BF6BDF5CF27}" type="datetime1">
              <a:rPr lang="en-US" smtClean="0"/>
              <a:t>8/29/17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1DFE-38BA-4622-A5C0-22C35CB01FFF}" type="datetime1">
              <a:rPr lang="en-US" smtClean="0"/>
              <a:t>8/29/17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5BCFE-F4A3-4C97-8FC2-A5F2D6A0359B}" type="datetime1">
              <a:rPr lang="en-US" smtClean="0"/>
              <a:t>8/29/17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EF73-7206-412E-8513-DF469A1B92A4}" type="datetime1">
              <a:rPr lang="en-US" smtClean="0"/>
              <a:t>8/29/17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DF168-8EFD-4C83-8787-FE02A8E146FA}" type="datetime1">
              <a:rPr lang="en-US" smtClean="0"/>
              <a:t>8/29/17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D52250D-FBC0-40B8-AEDE-22809C65B4C1}" type="datetime1">
              <a:rPr lang="en-US" smtClean="0"/>
              <a:t>8/29/17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FC3505-A9DE-4805-832B-48E377F297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Billing Documentation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4114800" cy="12192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000" dirty="0" smtClean="0"/>
              <a:t>Heather Stanton, MPH, CHES</a:t>
            </a:r>
          </a:p>
          <a:p>
            <a:pPr algn="l"/>
            <a:r>
              <a:rPr lang="en-US" sz="2000" dirty="0" smtClean="0"/>
              <a:t>Program Manager</a:t>
            </a:r>
          </a:p>
          <a:p>
            <a:pPr algn="l"/>
            <a:r>
              <a:rPr lang="en-US" sz="2000" dirty="0" smtClean="0"/>
              <a:t>Office of Substance Abuse Prevention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55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76552"/>
            <a:ext cx="7024744" cy="1143000"/>
          </a:xfrm>
        </p:spPr>
        <p:txBody>
          <a:bodyPr/>
          <a:lstStyle/>
          <a:p>
            <a:r>
              <a:rPr lang="en-US" dirty="0" smtClean="0"/>
              <a:t>Maintenance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6777317" cy="43819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Furniture, Fixtures, and Equipment</a:t>
            </a:r>
          </a:p>
          <a:p>
            <a:pPr lvl="1"/>
            <a:r>
              <a:rPr lang="en-US" dirty="0" smtClean="0"/>
              <a:t>Includes contract for equipment including computers, computer software updates, fax machines, etc.</a:t>
            </a:r>
          </a:p>
          <a:p>
            <a:r>
              <a:rPr lang="en-US" dirty="0" smtClean="0"/>
              <a:t>Buildings and Structures</a:t>
            </a:r>
          </a:p>
          <a:p>
            <a:pPr lvl="1"/>
            <a:r>
              <a:rPr lang="en-US" dirty="0" smtClean="0"/>
              <a:t>Includes minimal general repairs that contribute to the prevention program implementation</a:t>
            </a:r>
          </a:p>
          <a:p>
            <a:r>
              <a:rPr lang="en-US" dirty="0" smtClean="0"/>
              <a:t>Property Insurance</a:t>
            </a:r>
          </a:p>
          <a:p>
            <a:pPr lvl="1"/>
            <a:r>
              <a:rPr lang="en-US" dirty="0" smtClean="0"/>
              <a:t>Premiums on owned or rented buildings</a:t>
            </a:r>
          </a:p>
          <a:p>
            <a:r>
              <a:rPr lang="en-US" dirty="0" smtClean="0"/>
              <a:t>Maintenance Supplies</a:t>
            </a:r>
          </a:p>
          <a:p>
            <a:pPr lvl="1"/>
            <a:r>
              <a:rPr lang="en-US" dirty="0" smtClean="0"/>
              <a:t>Includes janitorial, sanitation, laundry, and sewing supplies</a:t>
            </a:r>
          </a:p>
          <a:p>
            <a:r>
              <a:rPr lang="en-US" dirty="0" smtClean="0"/>
              <a:t>Maintenance Services</a:t>
            </a:r>
          </a:p>
          <a:p>
            <a:pPr lvl="1"/>
            <a:r>
              <a:rPr lang="en-US" dirty="0" smtClean="0"/>
              <a:t>Janitorial and custodial services</a:t>
            </a:r>
          </a:p>
          <a:p>
            <a:r>
              <a:rPr lang="en-US" dirty="0" smtClean="0"/>
              <a:t>Other Maintenance (Specify)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82343" y="1339334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 to exceed 1%)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43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50332"/>
            <a:ext cx="7024744" cy="1143000"/>
          </a:xfrm>
        </p:spPr>
        <p:txBody>
          <a:bodyPr/>
          <a:lstStyle/>
          <a:p>
            <a:r>
              <a:rPr lang="en-US" dirty="0" smtClean="0"/>
              <a:t>Indirect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6777317" cy="4191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Personnel</a:t>
            </a:r>
          </a:p>
          <a:p>
            <a:pPr marL="617220" lvl="2"/>
            <a:r>
              <a:rPr lang="en-US" dirty="0"/>
              <a:t>Recruitment and job </a:t>
            </a:r>
            <a:r>
              <a:rPr lang="en-US" dirty="0" smtClean="0"/>
              <a:t>posting</a:t>
            </a:r>
          </a:p>
          <a:p>
            <a:r>
              <a:rPr lang="en-US" dirty="0" smtClean="0"/>
              <a:t>Fiscal Audit Expenses</a:t>
            </a:r>
          </a:p>
          <a:p>
            <a:pPr lvl="1"/>
            <a:r>
              <a:rPr lang="en-US" b="1" dirty="0" smtClean="0"/>
              <a:t>ALL providers need to get an audit</a:t>
            </a:r>
          </a:p>
          <a:p>
            <a:pPr lvl="1"/>
            <a:r>
              <a:rPr lang="en-US" dirty="0" smtClean="0"/>
              <a:t>Audit needs to be submitted with the final report</a:t>
            </a:r>
          </a:p>
          <a:p>
            <a:r>
              <a:rPr lang="en-US" dirty="0" smtClean="0"/>
              <a:t>Miscellaneous Other Expenses (Specify)</a:t>
            </a:r>
          </a:p>
          <a:p>
            <a:endParaRPr lang="en-US" dirty="0"/>
          </a:p>
          <a:p>
            <a:r>
              <a:rPr lang="en-US" dirty="0" smtClean="0"/>
              <a:t>Providers are sometimes tempted to allocate staff time or benefits as an indirect costs. In almost all instances, this is a mistake—program staff time should be allocated to specific activities or strategies in the scope of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1524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 to exceed 3%)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095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 smtClean="0"/>
              <a:t>How to determine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your billing is based on your Scope of Work (SOW)</a:t>
            </a:r>
          </a:p>
          <a:p>
            <a:r>
              <a:rPr lang="en-US" dirty="0" smtClean="0"/>
              <a:t>You need to be able to assign costs to various activities in the SOW to bill</a:t>
            </a:r>
          </a:p>
          <a:p>
            <a:r>
              <a:rPr lang="en-US" dirty="0" smtClean="0"/>
              <a:t>How you bill will be somewhat determined by your organization’s own fiscal policies</a:t>
            </a:r>
          </a:p>
          <a:p>
            <a:r>
              <a:rPr lang="en-US" dirty="0" smtClean="0"/>
              <a:t>But there are some general principles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281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/>
          <a:lstStyle/>
          <a:p>
            <a:r>
              <a:rPr lang="en-US" dirty="0" smtClean="0"/>
              <a:t>Bundling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1200"/>
            <a:ext cx="6777317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an effort to be efficient and concise</a:t>
            </a:r>
          </a:p>
          <a:p>
            <a:r>
              <a:rPr lang="en-US" dirty="0" smtClean="0"/>
              <a:t>Many providers are lumping together all costs incurred during that month for each strategy or activity</a:t>
            </a:r>
          </a:p>
          <a:p>
            <a:r>
              <a:rPr lang="en-US" dirty="0" smtClean="0"/>
              <a:t>I need to see the breakdown </a:t>
            </a:r>
          </a:p>
          <a:p>
            <a:pPr lvl="1"/>
            <a:r>
              <a:rPr lang="en-US" dirty="0" smtClean="0"/>
              <a:t>Salaries</a:t>
            </a:r>
          </a:p>
          <a:p>
            <a:pPr lvl="1"/>
            <a:r>
              <a:rPr lang="en-US" dirty="0" smtClean="0"/>
              <a:t>Each event (with the date)</a:t>
            </a:r>
          </a:p>
          <a:p>
            <a:pPr lvl="2"/>
            <a:r>
              <a:rPr lang="en-US" dirty="0" smtClean="0"/>
              <a:t>Include costs related to that event</a:t>
            </a:r>
          </a:p>
          <a:p>
            <a:pPr lvl="1"/>
            <a:r>
              <a:rPr lang="en-US" dirty="0" smtClean="0"/>
              <a:t>General Supplies</a:t>
            </a:r>
          </a:p>
          <a:p>
            <a:r>
              <a:rPr lang="en-US" dirty="0" smtClean="0"/>
              <a:t>Use “add a service” </a:t>
            </a:r>
          </a:p>
          <a:p>
            <a:r>
              <a:rPr lang="en-US" dirty="0" smtClean="0"/>
              <a:t>Even if there isn’t a good label to put on the cost, it will still show up as different line entries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65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 smtClean="0"/>
              <a:t>SPF versus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 categories can seem confusing</a:t>
            </a:r>
          </a:p>
          <a:p>
            <a:pPr lvl="1"/>
            <a:r>
              <a:rPr lang="en-US" dirty="0"/>
              <a:t>Staff Meeting</a:t>
            </a:r>
          </a:p>
          <a:p>
            <a:pPr lvl="1"/>
            <a:r>
              <a:rPr lang="en-US" dirty="0"/>
              <a:t>Collaborating with Community Partners</a:t>
            </a:r>
          </a:p>
          <a:p>
            <a:pPr lvl="1"/>
            <a:r>
              <a:rPr lang="en-US" dirty="0"/>
              <a:t>Reporting </a:t>
            </a:r>
            <a:r>
              <a:rPr lang="en-US" dirty="0" smtClean="0"/>
              <a:t>Activities</a:t>
            </a:r>
          </a:p>
          <a:p>
            <a:r>
              <a:rPr lang="en-US" dirty="0" smtClean="0"/>
              <a:t>Looks like you are doing more work on the SPF process than on strategies</a:t>
            </a:r>
          </a:p>
          <a:p>
            <a:r>
              <a:rPr lang="en-US" dirty="0" smtClean="0"/>
              <a:t>We want to see how much each strategy is costing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6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 smtClean="0"/>
              <a:t>General Principles for Billing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how what you are billing for relates to what part of your SOW</a:t>
            </a:r>
          </a:p>
          <a:p>
            <a:r>
              <a:rPr lang="en-US" dirty="0" smtClean="0"/>
              <a:t>Identify the costs of all the time, supplies, and other costs that go into the activity</a:t>
            </a:r>
          </a:p>
          <a:p>
            <a:r>
              <a:rPr lang="en-US" dirty="0" smtClean="0"/>
              <a:t>Document how you determined the costs</a:t>
            </a:r>
          </a:p>
          <a:p>
            <a:r>
              <a:rPr lang="en-US" dirty="0" smtClean="0"/>
              <a:t>Enter those costs into STAR within 30 days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024744" cy="11430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6777317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You are doing a Kick Off event for Parents Who Host Lose the Most</a:t>
            </a:r>
          </a:p>
          <a:p>
            <a:r>
              <a:rPr lang="en-US" dirty="0" smtClean="0"/>
              <a:t>You identify the following costs:</a:t>
            </a:r>
          </a:p>
          <a:p>
            <a:pPr lvl="1"/>
            <a:r>
              <a:rPr lang="en-US" dirty="0" smtClean="0"/>
              <a:t>Staff time (2 people x 4 hours for the event PLUS 7 hours of calling people, making arrangements, etc.)</a:t>
            </a:r>
          </a:p>
          <a:p>
            <a:pPr lvl="2"/>
            <a:r>
              <a:rPr lang="en-US" dirty="0" smtClean="0"/>
              <a:t>Staff costs = $15/hour and $4/hour benefits = $19 per hour</a:t>
            </a:r>
          </a:p>
          <a:p>
            <a:pPr lvl="2"/>
            <a:r>
              <a:rPr lang="en-US" dirty="0" smtClean="0"/>
              <a:t>$19 x 15 hours total = $285</a:t>
            </a:r>
          </a:p>
          <a:p>
            <a:pPr lvl="1"/>
            <a:r>
              <a:rPr lang="en-US" dirty="0" smtClean="0"/>
              <a:t>Supplies--$60 in PWHLTM supplies, including parents info packets and pledge cards</a:t>
            </a:r>
          </a:p>
          <a:p>
            <a:pPr lvl="1"/>
            <a:r>
              <a:rPr lang="en-US" dirty="0" smtClean="0"/>
              <a:t>Media--$75 for flyers to publicize and a small add in the PTA program</a:t>
            </a:r>
          </a:p>
          <a:p>
            <a:pPr lvl="1"/>
            <a:r>
              <a:rPr lang="en-US" dirty="0" smtClean="0"/>
              <a:t>Space--$25 for cleanup of donated space after event</a:t>
            </a:r>
          </a:p>
          <a:p>
            <a:r>
              <a:rPr lang="en-US" dirty="0" smtClean="0"/>
              <a:t>Total costs = $285 + $60 + $75 + $25 = $445</a:t>
            </a:r>
          </a:p>
          <a:p>
            <a:r>
              <a:rPr lang="en-US" dirty="0" smtClean="0"/>
              <a:t>Enter $445 under “Kick Off Event for PHWLTM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53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buying supplies that will be used across all strategies and activities</a:t>
            </a:r>
          </a:p>
          <a:p>
            <a:r>
              <a:rPr lang="en-US" dirty="0" smtClean="0"/>
              <a:t>Total supplies--$240 </a:t>
            </a:r>
          </a:p>
          <a:p>
            <a:r>
              <a:rPr lang="en-US" dirty="0" smtClean="0"/>
              <a:t>Number of strategies—12</a:t>
            </a:r>
          </a:p>
          <a:p>
            <a:r>
              <a:rPr lang="en-US" dirty="0" smtClean="0"/>
              <a:t>Cost per strategy--$20</a:t>
            </a:r>
          </a:p>
          <a:p>
            <a:r>
              <a:rPr lang="en-US" dirty="0" smtClean="0"/>
              <a:t>Enter $20 under “Purchase goods and services in support of strategy” for each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03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 smtClean="0"/>
              <a:t>How to Document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 need to document three things</a:t>
            </a:r>
          </a:p>
          <a:p>
            <a:pPr lvl="1"/>
            <a:r>
              <a:rPr lang="en-US" dirty="0" smtClean="0"/>
              <a:t>How you calculated the total cost for each activity</a:t>
            </a:r>
          </a:p>
          <a:p>
            <a:pPr lvl="2"/>
            <a:r>
              <a:rPr lang="en-US" dirty="0" smtClean="0"/>
              <a:t>staff time, supplies, speakers, media, clean up, incentives, etc.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That the things you are charging for exist, took place, were purchases, or are done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That the costs attributed to what you billed are necessary and reasonable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94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proof that activity billed took 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438400"/>
            <a:ext cx="6777317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meetings—sign in sheets, minutes, notes, agendas</a:t>
            </a:r>
          </a:p>
          <a:p>
            <a:r>
              <a:rPr lang="en-US" dirty="0" smtClean="0"/>
              <a:t>For calls—notes from calls, summary of calls, etc.</a:t>
            </a:r>
          </a:p>
          <a:p>
            <a:r>
              <a:rPr lang="en-US" dirty="0" smtClean="0"/>
              <a:t>For emails—copies of emails</a:t>
            </a:r>
          </a:p>
          <a:p>
            <a:r>
              <a:rPr lang="en-US" dirty="0" smtClean="0"/>
              <a:t>For items purchased or for services like evaluators—invoices, copies of contracts</a:t>
            </a:r>
          </a:p>
          <a:p>
            <a:r>
              <a:rPr lang="en-US" dirty="0" smtClean="0"/>
              <a:t>For travel—receipts, vehicle logs, travel permission, etc.</a:t>
            </a:r>
          </a:p>
          <a:p>
            <a:r>
              <a:rPr lang="en-US" dirty="0" smtClean="0"/>
              <a:t>For training—certificates of completion, emails,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53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1143000"/>
          </a:xfrm>
        </p:spPr>
        <p:txBody>
          <a:bodyPr/>
          <a:lstStyle/>
          <a:p>
            <a:r>
              <a:rPr lang="en-US" dirty="0" smtClean="0"/>
              <a:t>Audits are coming….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OSAP/BHSD will have to do audits and desk audits</a:t>
            </a:r>
          </a:p>
          <a:p>
            <a:r>
              <a:rPr lang="en-US" dirty="0" smtClean="0"/>
              <a:t>Following the guidelines presented for documentation will keep you safe</a:t>
            </a:r>
          </a:p>
          <a:p>
            <a:r>
              <a:rPr lang="en-US" dirty="0" smtClean="0"/>
              <a:t>All providers need to get an audit</a:t>
            </a:r>
          </a:p>
          <a:p>
            <a:pPr lvl="1"/>
            <a:r>
              <a:rPr lang="en-US" dirty="0"/>
              <a:t>Submitted annually with their final </a:t>
            </a:r>
            <a:r>
              <a:rPr lang="en-US" dirty="0" smtClean="0"/>
              <a:t>report</a:t>
            </a:r>
          </a:p>
          <a:p>
            <a:r>
              <a:rPr lang="en-US" dirty="0" smtClean="0"/>
              <a:t>Notify OSAP of staff changes as quickly as possible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86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that costs are necessary and reasonable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14600"/>
            <a:ext cx="6777317" cy="3508977"/>
          </a:xfrm>
        </p:spPr>
        <p:txBody>
          <a:bodyPr/>
          <a:lstStyle/>
          <a:p>
            <a:r>
              <a:rPr lang="en-US" dirty="0" smtClean="0"/>
              <a:t>For staff time/benefits allocates– pay stubs—one copy for pay period is sufficient</a:t>
            </a:r>
          </a:p>
          <a:p>
            <a:r>
              <a:rPr lang="en-US" dirty="0" smtClean="0"/>
              <a:t>Receipts whenever possible</a:t>
            </a:r>
          </a:p>
          <a:p>
            <a:r>
              <a:rPr lang="en-US" dirty="0" smtClean="0"/>
              <a:t>Written documentation/worksheet may be appropriate if multiples things go into billed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84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up a Documentation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6777317" cy="41533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Start with a binder that has 12 sections</a:t>
            </a:r>
          </a:p>
          <a:p>
            <a:pPr lvl="1"/>
            <a:r>
              <a:rPr lang="en-US" dirty="0"/>
              <a:t>A section for each </a:t>
            </a:r>
            <a:r>
              <a:rPr lang="en-US" dirty="0" smtClean="0"/>
              <a:t>month</a:t>
            </a:r>
          </a:p>
          <a:p>
            <a:r>
              <a:rPr lang="en-US" dirty="0" smtClean="0"/>
              <a:t>For each month</a:t>
            </a:r>
          </a:p>
          <a:p>
            <a:pPr lvl="1"/>
            <a:r>
              <a:rPr lang="en-US" dirty="0"/>
              <a:t>Put your invoice and invoice detail sheets up front and number each line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Put in a tab labeled “Documentation of Activity”</a:t>
            </a:r>
          </a:p>
          <a:p>
            <a:pPr lvl="1"/>
            <a:r>
              <a:rPr lang="en-US" dirty="0" smtClean="0"/>
              <a:t>Put behind that the documents that prove event/activity/cost took place </a:t>
            </a:r>
          </a:p>
          <a:p>
            <a:pPr lvl="1"/>
            <a:r>
              <a:rPr lang="en-US" dirty="0" smtClean="0"/>
              <a:t>Numbering them to match the invoice line entry it relates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60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Setting up a Documentation Notebook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Put in a tab labeled “Cost Documentation”</a:t>
            </a:r>
          </a:p>
          <a:p>
            <a:pPr lvl="1"/>
            <a:r>
              <a:rPr lang="en-US" dirty="0"/>
              <a:t>Put behind the cost tab, documents that support the costs attributed to each item on the invoice detail, using the same numbers as are on the invoice. </a:t>
            </a:r>
            <a:endParaRPr lang="en-US" dirty="0" smtClean="0"/>
          </a:p>
          <a:p>
            <a:pPr lvl="1"/>
            <a:r>
              <a:rPr lang="en-US" dirty="0" smtClean="0"/>
              <a:t>Include the calculations of time you put together for each event</a:t>
            </a:r>
            <a:endParaRPr lang="en-US" dirty="0"/>
          </a:p>
          <a:p>
            <a:pPr lvl="1"/>
            <a:r>
              <a:rPr lang="en-US" dirty="0"/>
              <a:t>If one document, such as a pay stub, supports a number, just label it with all the applicable numbers the first time it is used to support a </a:t>
            </a:r>
            <a:r>
              <a:rPr lang="en-US" dirty="0" smtClean="0"/>
              <a:t>cost</a:t>
            </a:r>
          </a:p>
          <a:p>
            <a:r>
              <a:rPr lang="en-US" dirty="0" smtClean="0"/>
              <a:t>Keep the notebook updated each month so it always has all the documentation you need in one 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13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dirty="0" smtClean="0"/>
              <a:t>STAR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Please work with your financial folks in determining costs</a:t>
            </a:r>
          </a:p>
          <a:p>
            <a:pPr lvl="1"/>
            <a:r>
              <a:rPr lang="en-US" dirty="0" smtClean="0"/>
              <a:t>It is a good idea for </a:t>
            </a:r>
            <a:r>
              <a:rPr lang="en-US" b="1" dirty="0" smtClean="0"/>
              <a:t>at least</a:t>
            </a:r>
            <a:r>
              <a:rPr lang="en-US" dirty="0" smtClean="0"/>
              <a:t> one financial type person to have access to STAR</a:t>
            </a:r>
          </a:p>
          <a:p>
            <a:pPr lvl="1"/>
            <a:r>
              <a:rPr lang="en-US" dirty="0" smtClean="0"/>
              <a:t>There should not be a conflict between your organization’s finances and your billing and documentation for OSAP</a:t>
            </a:r>
          </a:p>
          <a:p>
            <a:pPr lvl="2"/>
            <a:r>
              <a:rPr lang="en-US" dirty="0" smtClean="0"/>
              <a:t>Even though our billing is not based on traditional budget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5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/>
          <a:lstStyle/>
          <a:p>
            <a:r>
              <a:rPr lang="en-US" dirty="0" smtClean="0"/>
              <a:t>Lottery Contingency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2295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Write up how your organization determines costs as an internal policy/procedure</a:t>
            </a:r>
          </a:p>
          <a:p>
            <a:r>
              <a:rPr lang="en-US" dirty="0" smtClean="0"/>
              <a:t>Some staff turnover is inevitable</a:t>
            </a:r>
          </a:p>
          <a:p>
            <a:pPr lvl="1"/>
            <a:r>
              <a:rPr lang="en-US" dirty="0"/>
              <a:t>Win the lottery</a:t>
            </a:r>
          </a:p>
          <a:p>
            <a:pPr lvl="1"/>
            <a:r>
              <a:rPr lang="en-US" dirty="0"/>
              <a:t>Marry rich</a:t>
            </a:r>
          </a:p>
          <a:p>
            <a:pPr lvl="1"/>
            <a:r>
              <a:rPr lang="en-US" dirty="0"/>
              <a:t>Retire </a:t>
            </a:r>
            <a:r>
              <a:rPr lang="en-US" dirty="0" smtClean="0"/>
              <a:t>young</a:t>
            </a:r>
          </a:p>
          <a:p>
            <a:r>
              <a:rPr lang="en-US" dirty="0" smtClean="0"/>
              <a:t>You want the next person to be able to know how to bill, and how to document, because…</a:t>
            </a:r>
          </a:p>
          <a:p>
            <a:endParaRPr lang="en-US" dirty="0"/>
          </a:p>
          <a:p>
            <a:r>
              <a:rPr lang="en-US" dirty="0" smtClean="0"/>
              <a:t>Audits are coming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10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AutoShape 2" descr="Image result for cloud question m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dirty="0" smtClean="0"/>
              <a:t>Contractual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57400"/>
            <a:ext cx="6777317" cy="3508977"/>
          </a:xfrm>
        </p:spPr>
        <p:txBody>
          <a:bodyPr/>
          <a:lstStyle/>
          <a:p>
            <a:r>
              <a:rPr lang="en-US" dirty="0" smtClean="0"/>
              <a:t>Cost Reimbursement</a:t>
            </a:r>
          </a:p>
          <a:p>
            <a:pPr lvl="1"/>
            <a:r>
              <a:rPr lang="en-US" dirty="0"/>
              <a:t>State Law (Sec 13-1-158 NMSA 1978– Payments for purchases)</a:t>
            </a:r>
          </a:p>
          <a:p>
            <a:pPr lvl="1"/>
            <a:r>
              <a:rPr lang="en-US" dirty="0" smtClean="0"/>
              <a:t>Structure subcontracts to accommodate</a:t>
            </a:r>
          </a:p>
          <a:p>
            <a:pPr lvl="1"/>
            <a:r>
              <a:rPr lang="en-US" dirty="0" smtClean="0"/>
              <a:t>Very limited exceptions</a:t>
            </a:r>
          </a:p>
          <a:p>
            <a:pPr lvl="2"/>
            <a:r>
              <a:rPr lang="en-US" dirty="0" smtClean="0"/>
              <a:t>Magazine Subscriptions</a:t>
            </a:r>
          </a:p>
          <a:p>
            <a:pPr lvl="2"/>
            <a:r>
              <a:rPr lang="en-US" dirty="0" smtClean="0"/>
              <a:t>Advertisements/media buys</a:t>
            </a:r>
          </a:p>
          <a:p>
            <a:pPr lvl="2"/>
            <a:r>
              <a:rPr lang="en-US" dirty="0" smtClean="0"/>
              <a:t>Airline Tickets</a:t>
            </a:r>
          </a:p>
          <a:p>
            <a:pPr lvl="2"/>
            <a:r>
              <a:rPr lang="en-US" dirty="0" smtClean="0"/>
              <a:t>Conference Fees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87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838200"/>
          </a:xfrm>
        </p:spPr>
        <p:txBody>
          <a:bodyPr/>
          <a:lstStyle/>
          <a:p>
            <a:r>
              <a:rPr lang="en-US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6777317" cy="40800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All billing must be entered and on an invoice within 30 days</a:t>
            </a:r>
          </a:p>
          <a:p>
            <a:pPr lvl="1"/>
            <a:r>
              <a:rPr lang="en-US" dirty="0"/>
              <a:t>Use the date you pay a </a:t>
            </a:r>
            <a:r>
              <a:rPr lang="en-US" dirty="0" smtClean="0"/>
              <a:t>subcontractor</a:t>
            </a:r>
          </a:p>
          <a:p>
            <a:pPr lvl="1"/>
            <a:r>
              <a:rPr lang="en-US" dirty="0" smtClean="0"/>
              <a:t>Example: You have an event July 30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/>
              <a:t> </a:t>
            </a:r>
            <a:r>
              <a:rPr lang="en-US" dirty="0" smtClean="0"/>
              <a:t>Receive invoice for speaker and PAY it on August 15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2"/>
            <a:r>
              <a:rPr lang="en-US" dirty="0" smtClean="0"/>
              <a:t>You entered it into STAR by September 4</a:t>
            </a:r>
            <a:r>
              <a:rPr lang="en-US" baseline="30000" dirty="0" smtClean="0"/>
              <a:t>th</a:t>
            </a:r>
            <a:r>
              <a:rPr lang="en-US" dirty="0" smtClean="0"/>
              <a:t> and enter the date for the speaker cost as August 15th</a:t>
            </a:r>
            <a:endParaRPr lang="en-US" dirty="0"/>
          </a:p>
          <a:p>
            <a:r>
              <a:rPr lang="en-US" dirty="0" smtClean="0"/>
              <a:t>Enter the actual date or date range for things you are billing for. Not that everything occurred on the first of the month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5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Every time you use STAR, you affirm costs are accurate and that you have documentation for the costs</a:t>
            </a:r>
          </a:p>
          <a:p>
            <a:endParaRPr lang="en-US" dirty="0" smtClean="0"/>
          </a:p>
          <a:p>
            <a:r>
              <a:rPr lang="en-US" dirty="0" smtClean="0"/>
              <a:t>One person should put everything into STAR</a:t>
            </a:r>
          </a:p>
          <a:p>
            <a:r>
              <a:rPr lang="en-US" dirty="0" smtClean="0"/>
              <a:t>A second, and ideally senior, person should review it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06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Same Fiscal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must be billed in the same State fiscal year (July 1- June 30) that the underlying activity occurred</a:t>
            </a:r>
          </a:p>
          <a:p>
            <a:pPr lvl="1"/>
            <a:r>
              <a:rPr lang="en-US" dirty="0" smtClean="0"/>
              <a:t>Example: At the end of June, you get a bill for any activity that you need to pay with OSAP grant funds</a:t>
            </a:r>
          </a:p>
          <a:p>
            <a:pPr lvl="1"/>
            <a:r>
              <a:rPr lang="en-US" dirty="0" smtClean="0"/>
              <a:t>You need to get that entered into STAR by the final billing deadline for that fiscal year</a:t>
            </a:r>
          </a:p>
          <a:p>
            <a:pPr lvl="2"/>
            <a:r>
              <a:rPr lang="en-US" dirty="0" smtClean="0"/>
              <a:t>Usually July 14th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696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Allowable and Unallowable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6777317" cy="45343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Let your finance staff know, we allow some things most grants do not</a:t>
            </a:r>
          </a:p>
          <a:p>
            <a:pPr lvl="1"/>
            <a:r>
              <a:rPr lang="en-US" dirty="0"/>
              <a:t>The use of small incentives for data collection--allowable</a:t>
            </a:r>
          </a:p>
          <a:p>
            <a:pPr lvl="1"/>
            <a:r>
              <a:rPr lang="en-US" dirty="0"/>
              <a:t>Food integral to the success of a </a:t>
            </a:r>
            <a:r>
              <a:rPr lang="en-US" dirty="0" smtClean="0"/>
              <a:t>meeting—allowable</a:t>
            </a:r>
          </a:p>
          <a:p>
            <a:r>
              <a:rPr lang="en-US" dirty="0" smtClean="0"/>
              <a:t>Unallowable	</a:t>
            </a:r>
          </a:p>
          <a:p>
            <a:pPr lvl="1"/>
            <a:r>
              <a:rPr lang="en-US" dirty="0" smtClean="0"/>
              <a:t>Computers, software, most computer-related equipment</a:t>
            </a:r>
          </a:p>
          <a:p>
            <a:pPr lvl="1"/>
            <a:r>
              <a:rPr lang="en-US" dirty="0" smtClean="0"/>
              <a:t>Doesn’t matter what the amount of the purchase is; these items are simply NOT allowable costs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03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09600"/>
            <a:ext cx="7024744" cy="1143000"/>
          </a:xfrm>
        </p:spPr>
        <p:txBody>
          <a:bodyPr/>
          <a:lstStyle/>
          <a:p>
            <a:r>
              <a:rPr lang="en-US" dirty="0" smtClean="0"/>
              <a:t>Indirect category in 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OSAP uses definitions from its budgets to define and their limits</a:t>
            </a:r>
          </a:p>
          <a:p>
            <a:r>
              <a:rPr lang="en-US" dirty="0" smtClean="0"/>
              <a:t>Three classes</a:t>
            </a:r>
          </a:p>
          <a:p>
            <a:pPr lvl="1"/>
            <a:r>
              <a:rPr lang="en-US" dirty="0"/>
              <a:t>Operating </a:t>
            </a:r>
            <a:r>
              <a:rPr lang="en-US" dirty="0" smtClean="0"/>
              <a:t>(not to exceed 8</a:t>
            </a:r>
            <a:r>
              <a:rPr lang="en-US" dirty="0"/>
              <a:t>%)</a:t>
            </a:r>
          </a:p>
          <a:p>
            <a:pPr lvl="1"/>
            <a:r>
              <a:rPr lang="en-US" dirty="0"/>
              <a:t>Maintenance </a:t>
            </a:r>
            <a:r>
              <a:rPr lang="en-US" dirty="0" smtClean="0"/>
              <a:t>(not to exceed1</a:t>
            </a:r>
            <a:r>
              <a:rPr lang="en-US" dirty="0"/>
              <a:t>%)</a:t>
            </a:r>
          </a:p>
          <a:p>
            <a:pPr lvl="1"/>
            <a:r>
              <a:rPr lang="en-US" dirty="0"/>
              <a:t>Indirect </a:t>
            </a:r>
            <a:r>
              <a:rPr lang="en-US" dirty="0" smtClean="0"/>
              <a:t>(not to exceed 3%)</a:t>
            </a:r>
          </a:p>
          <a:p>
            <a:r>
              <a:rPr lang="en-US" dirty="0" smtClean="0"/>
              <a:t>Total = 12% of your total contract amount…or less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56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Operating Costs </a:t>
            </a:r>
            <a:br>
              <a:rPr lang="en-US" dirty="0" smtClean="0"/>
            </a:b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777317" cy="461054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Printing and Photographic Services</a:t>
            </a:r>
          </a:p>
          <a:p>
            <a:pPr lvl="1"/>
            <a:r>
              <a:rPr lang="en-US" dirty="0"/>
              <a:t>Not to include routine office or other forms covered by “office supplies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Postage</a:t>
            </a:r>
          </a:p>
          <a:p>
            <a:r>
              <a:rPr lang="en-US" dirty="0" smtClean="0"/>
              <a:t>Bond Premiums</a:t>
            </a:r>
          </a:p>
          <a:p>
            <a:pPr lvl="1"/>
            <a:r>
              <a:rPr lang="en-US" dirty="0" smtClean="0"/>
              <a:t>Includes bonds on employees</a:t>
            </a:r>
          </a:p>
          <a:p>
            <a:r>
              <a:rPr lang="en-US" dirty="0" smtClean="0"/>
              <a:t>Utilities</a:t>
            </a:r>
          </a:p>
          <a:p>
            <a:r>
              <a:rPr lang="en-US" dirty="0" smtClean="0"/>
              <a:t>Rent of Lang and Buildings</a:t>
            </a:r>
          </a:p>
          <a:p>
            <a:r>
              <a:rPr lang="en-US" dirty="0" smtClean="0"/>
              <a:t>Rent of Equipment </a:t>
            </a:r>
          </a:p>
          <a:p>
            <a:pPr lvl="1"/>
            <a:r>
              <a:rPr lang="en-US" dirty="0" smtClean="0"/>
              <a:t>Not travel-related</a:t>
            </a:r>
          </a:p>
          <a:p>
            <a:r>
              <a:rPr lang="en-US" dirty="0" smtClean="0"/>
              <a:t>Telecommunications</a:t>
            </a:r>
          </a:p>
          <a:p>
            <a:pPr lvl="1"/>
            <a:r>
              <a:rPr lang="en-US" dirty="0"/>
              <a:t>Telephones, TTY, sign language interpreters, internet communications, cell phones, etc. </a:t>
            </a:r>
            <a:endParaRPr lang="en-US" dirty="0" smtClean="0"/>
          </a:p>
          <a:p>
            <a:r>
              <a:rPr lang="en-US" dirty="0" smtClean="0"/>
              <a:t>Subscriptions and Dues</a:t>
            </a:r>
          </a:p>
          <a:p>
            <a:pPr lvl="1"/>
            <a:r>
              <a:rPr lang="en-US" dirty="0" smtClean="0"/>
              <a:t>Prevention Certification</a:t>
            </a:r>
          </a:p>
          <a:p>
            <a:r>
              <a:rPr lang="en-US" dirty="0" smtClean="0"/>
              <a:t>Other Expenses (Specify)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C3505-A9DE-4805-832B-48E377F297D4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0" y="1099848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(not to exceed 8%)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29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9975D92999542AA1E40E6D181D85C" ma:contentTypeVersion="10" ma:contentTypeDescription="Create a new document." ma:contentTypeScope="" ma:versionID="3902966bdba43b5de1c69cc094f87b90">
  <xsd:schema xmlns:xsd="http://www.w3.org/2001/XMLSchema" xmlns:xs="http://www.w3.org/2001/XMLSchema" xmlns:p="http://schemas.microsoft.com/office/2006/metadata/properties" xmlns:ns2="084b108d-46a9-4cc0-92a1-7c03ca0eefcc" xmlns:ns3="6b36141a-6da3-4a64-9710-f6d5c8aceef6" targetNamespace="http://schemas.microsoft.com/office/2006/metadata/properties" ma:root="true" ma:fieldsID="a9ba9edf6e1d30a4685fa15e8d06617a" ns2:_="" ns3:_="">
    <xsd:import namespace="084b108d-46a9-4cc0-92a1-7c03ca0eefcc"/>
    <xsd:import namespace="6b36141a-6da3-4a64-9710-f6d5c8aceef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b108d-46a9-4cc0-92a1-7c03ca0eefc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36141a-6da3-4a64-9710-f6d5c8aceef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60D3AF3-2212-4D5D-AC08-D871F0D08CFC}"/>
</file>

<file path=customXml/itemProps2.xml><?xml version="1.0" encoding="utf-8"?>
<ds:datastoreItem xmlns:ds="http://schemas.openxmlformats.org/officeDocument/2006/customXml" ds:itemID="{B7804882-F1DA-46E2-8375-58E1A430ABEC}"/>
</file>

<file path=customXml/itemProps3.xml><?xml version="1.0" encoding="utf-8"?>
<ds:datastoreItem xmlns:ds="http://schemas.openxmlformats.org/officeDocument/2006/customXml" ds:itemID="{B737E638-DED4-4B7D-9A79-D0FE74112F41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203</TotalTime>
  <Words>1518</Words>
  <Application>Microsoft Macintosh PowerPoint</Application>
  <PresentationFormat>On-screen Show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Billing Documentation</vt:lpstr>
      <vt:lpstr>Audits are coming….</vt:lpstr>
      <vt:lpstr>Contractual Items</vt:lpstr>
      <vt:lpstr>Dates</vt:lpstr>
      <vt:lpstr>Redundancy</vt:lpstr>
      <vt:lpstr>Same Fiscal Year</vt:lpstr>
      <vt:lpstr>Allowable and Unallowable Costs</vt:lpstr>
      <vt:lpstr>Indirect category in STAR</vt:lpstr>
      <vt:lpstr>Operating Costs  </vt:lpstr>
      <vt:lpstr>Maintenance </vt:lpstr>
      <vt:lpstr>Indirect</vt:lpstr>
      <vt:lpstr>How to determine costs</vt:lpstr>
      <vt:lpstr>Bundling</vt:lpstr>
      <vt:lpstr>SPF versus Strategies</vt:lpstr>
      <vt:lpstr>General Principles for Billing</vt:lpstr>
      <vt:lpstr>Example 1</vt:lpstr>
      <vt:lpstr>Example 2</vt:lpstr>
      <vt:lpstr>How to Document Costs</vt:lpstr>
      <vt:lpstr>Examples of proof that activity billed took place</vt:lpstr>
      <vt:lpstr>Examples that costs are necessary and reasonable</vt:lpstr>
      <vt:lpstr>Setting up a Documentation Notebook</vt:lpstr>
      <vt:lpstr>Setting up a Documentation Notebook (continued)</vt:lpstr>
      <vt:lpstr>STAR access</vt:lpstr>
      <vt:lpstr>Lottery Contingency</vt:lpstr>
      <vt:lpstr>Any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Stanton</dc:creator>
  <cp:lastModifiedBy>TINA RUIZ</cp:lastModifiedBy>
  <cp:revision>25</cp:revision>
  <dcterms:created xsi:type="dcterms:W3CDTF">2015-08-24T00:12:27Z</dcterms:created>
  <dcterms:modified xsi:type="dcterms:W3CDTF">2017-08-29T15:02:52Z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0x0101003529975D92999542AA1E40E6D181D85C</vt:lpwstr>
  </property>
</Properties>
</file>